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9" r:id="rId3"/>
    <p:sldId id="295" r:id="rId4"/>
    <p:sldId id="258" r:id="rId5"/>
    <p:sldId id="259" r:id="rId6"/>
    <p:sldId id="296" r:id="rId7"/>
    <p:sldId id="297" r:id="rId8"/>
    <p:sldId id="29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2" r:id="rId21"/>
    <p:sldId id="273" r:id="rId22"/>
    <p:sldId id="274" r:id="rId23"/>
    <p:sldId id="275" r:id="rId24"/>
    <p:sldId id="290" r:id="rId25"/>
    <p:sldId id="291" r:id="rId26"/>
    <p:sldId id="292" r:id="rId27"/>
    <p:sldId id="293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94" r:id="rId36"/>
    <p:sldId id="283" r:id="rId37"/>
    <p:sldId id="284" r:id="rId38"/>
    <p:sldId id="285" r:id="rId39"/>
    <p:sldId id="317" r:id="rId40"/>
    <p:sldId id="318" r:id="rId41"/>
    <p:sldId id="299" r:id="rId42"/>
    <p:sldId id="300" r:id="rId43"/>
    <p:sldId id="301" r:id="rId44"/>
    <p:sldId id="302" r:id="rId45"/>
    <p:sldId id="303" r:id="rId46"/>
    <p:sldId id="319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28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3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47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First partition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into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</a:t>
                </a:r>
                <a:r>
                  <a:rPr lang="en-US" sz="3200" b="1" dirty="0" smtClean="0"/>
                  <a:t>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such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&lt;…&lt;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4784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4876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form a trapezoid for each </a:t>
                </a:r>
                <a:r>
                  <a:rPr lang="en-US" sz="3200" b="1" dirty="0" smtClean="0"/>
                  <a:t>subinterval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4876800" cy="2308324"/>
              </a:xfrm>
              <a:prstGeom prst="rect">
                <a:avLst/>
              </a:prstGeom>
              <a:blipFill>
                <a:blip r:embed="rId3"/>
                <a:stretch>
                  <a:fillRect l="-3125" r="-3125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82823"/>
            <a:ext cx="3733801" cy="41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74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area of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baseline="30000" dirty="0" smtClean="0"/>
                  <a:t>th</a:t>
                </a:r>
                <a:r>
                  <a:rPr lang="en-US" sz="3200" b="1" dirty="0" smtClean="0"/>
                  <a:t> trapezoid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7484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64881"/>
                <a:ext cx="9144000" cy="386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800"/>
                  </a:spcAft>
                </a:pPr>
                <a:r>
                  <a:rPr lang="en-US" sz="3200" b="1" dirty="0" smtClean="0"/>
                  <a:t>This implies that the sum of the areas of the trapezoids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+…+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4881"/>
                <a:ext cx="9144000" cy="3864519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0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4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can simplify the expression in the brackets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ru-RU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4094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289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You </a:t>
                </a:r>
                <a:r>
                  <a:rPr lang="en-US" sz="3200" b="1" dirty="0"/>
                  <a:t>can take the </a:t>
                </a:r>
                <a:r>
                  <a:rPr lang="en-US" sz="3200" b="1" dirty="0" smtClean="0"/>
                  <a:t>limit of the last expression as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 smtClean="0"/>
                  <a:t> to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𝐀𝐫𝐞𝐚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289784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35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9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𝐀𝐫𝐞𝐚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+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91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92213"/>
                <a:ext cx="9144000" cy="1432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𝐀𝐫𝐞𝐚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2213"/>
                <a:ext cx="9144000" cy="1432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5363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result is summarized in the following theorem.</a:t>
            </a:r>
          </a:p>
        </p:txBody>
      </p:sp>
    </p:spTree>
    <p:extLst>
      <p:ext uri="{BB962C8B-B14F-4D97-AF65-F5344CB8AC3E}">
        <p14:creationId xmlns:p14="http://schemas.microsoft.com/office/powerpoint/2010/main" val="6188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5931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The Trapezoidal Rule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be continuous function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Trapezoidal Rule for </a:t>
                </a:r>
                <a:r>
                  <a:rPr lang="en-US" sz="3200" b="1" dirty="0" smtClean="0"/>
                  <a:t>approximating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</a:t>
                </a:r>
                <a:r>
                  <a:rPr lang="en-US" sz="3200" b="1" dirty="0"/>
                  <a:t>given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spcBef>
                    <a:spcPts val="18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18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5931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52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Approximation with the Trapezoidal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Rule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Use the Trapezoidal Rule to </a:t>
                </a:r>
                <a:r>
                  <a:rPr lang="en-US" sz="2800" b="1" dirty="0" smtClean="0"/>
                  <a:t>approximate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52906"/>
              </a:xfrm>
              <a:prstGeom prst="rect">
                <a:avLst/>
              </a:prstGeom>
              <a:blipFill>
                <a:blip r:embed="rId2"/>
                <a:stretch>
                  <a:fillRect l="-1800" t="-3218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90800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Compare the results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384995"/>
              </a:xfrm>
              <a:prstGeom prst="rect">
                <a:avLst/>
              </a:prstGeom>
              <a:blipFill>
                <a:blip r:embed="rId3"/>
                <a:stretch>
                  <a:fillRect l="-1333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99" y="3810001"/>
            <a:ext cx="731740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 Note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Most graphing utilities and computer algebra </a:t>
                </a:r>
                <a:r>
                  <a:rPr lang="en-US" sz="3200" b="1" dirty="0" smtClean="0"/>
                  <a:t>systems (e.g.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MatLab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Mathcad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Mathematica</a:t>
                </a:r>
                <a:r>
                  <a:rPr lang="en-US" sz="3200" b="1" dirty="0" smtClean="0"/>
                  <a:t>) </a:t>
                </a:r>
                <a:r>
                  <a:rPr lang="en-US" sz="3200" b="1" dirty="0"/>
                  <a:t>have </a:t>
                </a:r>
                <a:r>
                  <a:rPr lang="en-US" sz="3200" b="1" dirty="0" smtClean="0"/>
                  <a:t>built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in programs </a:t>
                </a:r>
                <a:r>
                  <a:rPr lang="en-US" sz="3200" b="1" dirty="0"/>
                  <a:t>that can be used to approximate the value of a definite integral.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91732"/>
                <a:ext cx="9144000" cy="2385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Try </a:t>
                </a:r>
                <a:r>
                  <a:rPr lang="en-US" sz="3200" b="1" dirty="0" smtClean="0"/>
                  <a:t>using such </a:t>
                </a:r>
                <a:r>
                  <a:rPr lang="en-US" sz="3200" b="1" dirty="0"/>
                  <a:t>a program to approximate the integral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 smtClean="0"/>
                  <a:t>How </a:t>
                </a:r>
                <a:r>
                  <a:rPr lang="en-US" sz="3200" b="1" dirty="0"/>
                  <a:t>close is </a:t>
                </a:r>
                <a:r>
                  <a:rPr lang="en-US" sz="3200" b="1" dirty="0" smtClean="0"/>
                  <a:t>your approximation</a:t>
                </a:r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1732"/>
                <a:ext cx="9144000" cy="2385268"/>
              </a:xfrm>
              <a:prstGeom prst="rect">
                <a:avLst/>
              </a:prstGeom>
              <a:blipFill>
                <a:blip r:embed="rId3"/>
                <a:stretch>
                  <a:fillRect l="-1667" r="-1667" b="-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5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</a:t>
                </a:r>
                <a:r>
                  <a:rPr lang="en-US" sz="3200" b="1" dirty="0"/>
                  <a:t>you use such a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need to be aware of its </a:t>
                </a:r>
                <a:r>
                  <a:rPr lang="en-US" sz="3200" b="1" dirty="0" smtClean="0"/>
                  <a:t>limitations: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Often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you </a:t>
                </a:r>
                <a:r>
                  <a:rPr lang="en-US" sz="3200" b="1" dirty="0"/>
                  <a:t>are given no indication of the degree of accuracy of the approximation.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533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5814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Other times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you may be given an approximation that is completely wrong.</a:t>
            </a:r>
          </a:p>
        </p:txBody>
      </p:sp>
    </p:spTree>
    <p:extLst>
      <p:ext uri="{BB962C8B-B14F-4D97-AF65-F5344CB8AC3E}">
        <p14:creationId xmlns:p14="http://schemas.microsoft.com/office/powerpoint/2010/main" val="697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4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try </a:t>
                </a:r>
                <a:r>
                  <a:rPr lang="en-US" sz="3200" b="1" dirty="0"/>
                  <a:t>using a built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in numerical integration program to </a:t>
                </a:r>
                <a:r>
                  <a:rPr lang="en-US" sz="3200" b="1" dirty="0" smtClean="0"/>
                  <a:t>evaluate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4473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5814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Good </a:t>
            </a:r>
            <a:r>
              <a:rPr lang="en-US" sz="3200" b="1" dirty="0"/>
              <a:t>calculator should give an error message. </a:t>
            </a:r>
            <a:r>
              <a:rPr lang="en-US" sz="3200" b="1" dirty="0" smtClean="0"/>
              <a:t>But does </a:t>
            </a:r>
            <a:r>
              <a:rPr lang="en-US" sz="3200" b="1" dirty="0"/>
              <a:t>yours?</a:t>
            </a:r>
          </a:p>
        </p:txBody>
      </p:sp>
    </p:spTree>
    <p:extLst>
      <p:ext uri="{BB962C8B-B14F-4D97-AF65-F5344CB8AC3E}">
        <p14:creationId xmlns:p14="http://schemas.microsoft.com/office/powerpoint/2010/main" val="310616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is interesting to compare the </a:t>
            </a:r>
            <a:r>
              <a:rPr lang="en-US" sz="3200" b="1" dirty="0" smtClean="0"/>
              <a:t>Trapezoidal Rule </a:t>
            </a:r>
            <a:r>
              <a:rPr lang="en-US" sz="3200" b="1" dirty="0"/>
              <a:t>with the Midpoint </a:t>
            </a:r>
            <a:r>
              <a:rPr lang="en-US" sz="3200" b="1" dirty="0" smtClean="0"/>
              <a:t>Rule.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98796"/>
                <a:ext cx="914400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When applying the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Trapezoidal Rule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you </a:t>
                </a:r>
                <a:r>
                  <a:rPr lang="en-US" sz="3200" b="1" dirty="0"/>
                  <a:t>average the </a:t>
                </a:r>
                <a:r>
                  <a:rPr lang="en-US" sz="3200" b="1" dirty="0" smtClean="0"/>
                  <a:t>function values </a:t>
                </a:r>
                <a:r>
                  <a:rPr lang="en-US" sz="3200" b="1" dirty="0"/>
                  <a:t>at the endpoints of the </a:t>
                </a:r>
                <a:r>
                  <a:rPr lang="en-US" sz="3200" b="1" dirty="0" smtClean="0"/>
                  <a:t>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When applying the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Midpoint Rule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 smtClean="0"/>
                  <a:t>you </a:t>
                </a:r>
                <a:r>
                  <a:rPr lang="en-US" sz="3200" b="1" dirty="0"/>
                  <a:t>take </a:t>
                </a:r>
                <a:r>
                  <a:rPr lang="en-US" sz="3200" b="1" dirty="0" smtClean="0"/>
                  <a:t>the function </a:t>
                </a:r>
                <a:r>
                  <a:rPr lang="en-US" sz="3200" b="1" dirty="0"/>
                  <a:t>values of the subinterval midpoints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8796"/>
                <a:ext cx="9144000" cy="4678204"/>
              </a:xfrm>
              <a:prstGeom prst="rect">
                <a:avLst/>
              </a:prstGeom>
              <a:blipFill>
                <a:blip r:embed="rId2"/>
                <a:stretch>
                  <a:fillRect l="-1533" r="-1667" b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9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4320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Numerical Integration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8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32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Here are the formulas for these two rules: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𝐌𝐢𝐝𝐩𝐨𝐢𝐧𝐭</m:t>
                      </m:r>
                    </m:oMath>
                  </m:oMathPara>
                </a14:m>
                <a:endParaRPr lang="en-US" sz="3200" b="1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𝐓𝐫𝐚𝐩𝐞𝐳𝐨𝐢𝐝</m:t>
                      </m:r>
                    </m:oMath>
                  </m:oMathPara>
                </a14:m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3200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0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/>
              <a:t>There are two important points that should be made concerning the Trapezoidal </a:t>
            </a:r>
            <a:r>
              <a:rPr lang="en-US" sz="2800" b="1" dirty="0" smtClean="0"/>
              <a:t>Rule (or Midpoint </a:t>
            </a:r>
            <a:r>
              <a:rPr lang="en-US" sz="2800" b="1" dirty="0"/>
              <a:t>Rule</a:t>
            </a:r>
            <a:r>
              <a:rPr lang="en-US" sz="2800" b="1" dirty="0" smtClean="0"/>
              <a:t>).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82667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First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approximation tends to become more accurate </a:t>
                </a:r>
                <a:r>
                  <a:rPr lang="en-US" sz="2800" b="1" dirty="0" smtClean="0"/>
                  <a:t>as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 smtClean="0"/>
                  <a:t> increases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667"/>
                <a:ext cx="9144000" cy="1384995"/>
              </a:xfrm>
              <a:prstGeom prst="rect">
                <a:avLst/>
              </a:prstGeom>
              <a:blipFill>
                <a:blip r:embed="rId2"/>
                <a:stretch>
                  <a:fillRect l="-1200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361722"/>
                <a:ext cx="9144000" cy="349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Second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the </a:t>
                </a:r>
                <a:r>
                  <a:rPr lang="en-US" sz="2800" b="1" dirty="0"/>
                  <a:t>Fundamental Theorem cannot be used to evaluate </a:t>
                </a:r>
                <a:r>
                  <a:rPr lang="en-US" sz="2800" b="1" dirty="0" smtClean="0"/>
                  <a:t>the </a:t>
                </a:r>
                <a:r>
                  <a:rPr lang="en-US" sz="2800" b="1" dirty="0"/>
                  <a:t>integral as simple </a:t>
                </a:r>
                <a:r>
                  <a:rPr lang="en-US" sz="2800" b="1" dirty="0" smtClean="0"/>
                  <a:t>as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p>
                      <m:e>
                        <m:func>
                          <m:func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func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sz="2800" b="1" dirty="0" smtClean="0"/>
                  <a:t> because the integrand has no elementary function.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2800" b="1" dirty="0"/>
                  <a:t>Yet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Trapezoidal Rule can be applied easily </a:t>
                </a:r>
                <a:r>
                  <a:rPr lang="en-US" sz="2800" b="1" dirty="0" smtClean="0"/>
                  <a:t>to estimate </a:t>
                </a:r>
                <a:r>
                  <a:rPr lang="en-US" sz="2800" b="1" dirty="0"/>
                  <a:t>this integral.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61722"/>
                <a:ext cx="9144000" cy="3496278"/>
              </a:xfrm>
              <a:prstGeom prst="rect">
                <a:avLst/>
              </a:prstGeom>
              <a:blipFill>
                <a:blip r:embed="rId3"/>
                <a:stretch>
                  <a:fillRect l="-1200" r="-1333"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19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One way to view the trapezoidal approximation of a definite integral is to say </a:t>
                </a:r>
                <a:r>
                  <a:rPr lang="en-US" sz="3200" b="1" dirty="0"/>
                  <a:t>that </a:t>
                </a:r>
                <a:r>
                  <a:rPr lang="en-US" sz="3200" b="1" dirty="0" smtClean="0"/>
                  <a:t>on each </a:t>
                </a:r>
                <a:r>
                  <a:rPr lang="en-US" sz="3200" b="1" dirty="0"/>
                  <a:t>subinterval you </a:t>
                </a:r>
                <a:r>
                  <a:rPr lang="en-US" sz="3200" b="1" dirty="0" smtClean="0"/>
                  <a:t>approximate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by a first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degree polynomial.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538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s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Rule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named </a:t>
                </a:r>
                <a:r>
                  <a:rPr lang="en-US" sz="3200" b="1" dirty="0"/>
                  <a:t>after the English mathematician Thomas Simpson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𝟏𝟕𝟏𝟎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𝟏𝟕𝟔𝟏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take </a:t>
                </a:r>
                <a:r>
                  <a:rPr lang="en-US" sz="3200" b="1" dirty="0" smtClean="0"/>
                  <a:t>this procedure </a:t>
                </a:r>
                <a:r>
                  <a:rPr lang="en-US" sz="3200" b="1" dirty="0"/>
                  <a:t>one step further and approximate by second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degree polynomials.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8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06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Before presenting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Rule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list a theorem for evaluating integrals </a:t>
                </a:r>
                <a:r>
                  <a:rPr lang="en-US" sz="3200" b="1" dirty="0" smtClean="0"/>
                  <a:t>of polynomials </a:t>
                </a:r>
                <a:r>
                  <a:rPr lang="en-US" sz="3200" b="1" dirty="0"/>
                  <a:t>of degree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(or less).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16501"/>
                <a:ext cx="9144000" cy="325569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Integral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𝑩𝒙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3200" b="1" dirty="0" smtClean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6501"/>
                <a:ext cx="9144000" cy="3255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0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6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𝑩𝒙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6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3391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𝑪𝒙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3391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1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70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08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1495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𝒂𝒃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14954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44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9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expansion and collection of </a:t>
                </a:r>
                <a:r>
                  <a:rPr lang="en-US" sz="3200" b="1" dirty="0" smtClean="0"/>
                  <a:t>terms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expression inside the brackets </a:t>
                </a:r>
                <a:r>
                  <a:rPr lang="en-US" sz="3200" b="1" dirty="0" smtClean="0"/>
                  <a:t>becomes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𝑩𝒂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groupChr>
                        </m:e>
                        <m:li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lim>
                      </m:limLow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𝑩𝒃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groupChr>
                        </m:e>
                        <m:li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lim>
                      </m:limLow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num>
                                        <m:den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lim>
                      </m:limLow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9466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18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36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we </a:t>
                </a:r>
                <a:r>
                  <a:rPr lang="en-US" sz="3200" b="1" dirty="0"/>
                  <a:t>can </a:t>
                </a:r>
                <a:r>
                  <a:rPr lang="en-US" sz="3200" b="1" dirty="0" smtClean="0"/>
                  <a:t>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36409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2004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47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develop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Rule for approximating a definite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</a:t>
                </a:r>
                <a:r>
                  <a:rPr lang="en-US" sz="3200" b="1" dirty="0" smtClean="0"/>
                  <a:t>partition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subintervals of equal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4784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82723"/>
                <a:ext cx="9144000" cy="3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This time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required to be even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subintervals are grouped in pairs </a:t>
                </a:r>
                <a:r>
                  <a:rPr lang="en-US" sz="3200" b="1" dirty="0" smtClean="0"/>
                  <a:t>such that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limLow>
                        <m:limLow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</m:t>
                      </m:r>
                      <m:limLow>
                        <m:limLow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groupCh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lim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2723"/>
                <a:ext cx="9144000" cy="329096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74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On each (double) </a:t>
                </a:r>
                <a:r>
                  <a:rPr lang="en-US" sz="2800" b="1" dirty="0"/>
                  <a:t>subinterval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you can </a:t>
                </a:r>
                <a:r>
                  <a:rPr lang="en-US" sz="2800" b="1" dirty="0" smtClean="0"/>
                  <a:t>approximate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by a polynomial </a:t>
                </a:r>
                <a:r>
                  <a:rPr lang="en-US" sz="2800" b="1" dirty="0" smtClean="0"/>
                  <a:t>of degree </a:t>
                </a:r>
                <a:r>
                  <a:rPr lang="en-US" sz="2800" b="1" dirty="0"/>
                  <a:t>less than or equal to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31325"/>
              </a:xfrm>
              <a:prstGeom prst="rect">
                <a:avLst/>
              </a:prstGeom>
              <a:blipFill>
                <a:blip r:embed="rId2"/>
                <a:stretch>
                  <a:fillRect l="-1333" r="-1333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" y="2241352"/>
                <a:ext cx="5181599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on </a:t>
                </a:r>
                <a:r>
                  <a:rPr lang="en-US" sz="2800" b="1" dirty="0"/>
                  <a:t>the </a:t>
                </a:r>
                <a:r>
                  <a:rPr lang="en-US" sz="2800" b="1" dirty="0" smtClean="0"/>
                  <a:t>subinterval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choose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the </a:t>
                </a:r>
                <a:r>
                  <a:rPr lang="en-US" sz="2800" b="1" dirty="0"/>
                  <a:t>polynomial of least </a:t>
                </a:r>
                <a:endParaRPr lang="en-US" sz="28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degree </a:t>
                </a:r>
                <a:r>
                  <a:rPr lang="en-US" sz="2800" b="1" dirty="0"/>
                  <a:t>passing through the </a:t>
                </a:r>
                <a:r>
                  <a:rPr lang="en-US" sz="2800" b="1" dirty="0" smtClean="0"/>
                  <a:t>points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as </a:t>
                </a:r>
                <a:r>
                  <a:rPr lang="en-US" sz="2800" b="1" dirty="0"/>
                  <a:t>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241352"/>
                <a:ext cx="5181599" cy="4616648"/>
              </a:xfrm>
              <a:prstGeom prst="rect">
                <a:avLst/>
              </a:prstGeom>
              <a:blipFill>
                <a:blip r:embed="rId3"/>
                <a:stretch>
                  <a:fillRect l="-2353" b="-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352" y="1499732"/>
            <a:ext cx="3978648" cy="5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2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𝐍𝐮𝐦𝐞𝐫𝐢𝐜𝐚𝐥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𝐢𝐧𝐭𝐞𝐠𝐫𝐚𝐭𝐢𝐨𝐧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also sometimes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𝐪𝐮𝐚𝐝𝐫𝐚𝐭𝐮𝐫𝐞</m:t>
                    </m:r>
                  </m:oMath>
                </a14:m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𝐧𝐮𝐦𝐞𝐫𝐢𝐜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𝐪𝐮𝐚𝐝𝐫𝐚𝐭𝐮𝐫𝐞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the process of using numerical techniques to approximate </a:t>
                </a:r>
                <a:r>
                  <a:rPr lang="en-US" sz="3200" b="1" dirty="0" smtClean="0"/>
                  <a:t>a definite integral (for example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to calculate the </a:t>
                </a:r>
                <a:r>
                  <a:rPr lang="en-US" sz="3200" b="1" dirty="0"/>
                  <a:t>area </a:t>
                </a:r>
                <a:r>
                  <a:rPr lang="en-US" sz="3200" b="1" dirty="0" smtClean="0"/>
                  <a:t>under a </a:t>
                </a:r>
                <a:r>
                  <a:rPr lang="en-US" sz="3200" b="1" dirty="0"/>
                  <a:t>curve </a:t>
                </a:r>
                <a:r>
                  <a:rPr lang="en-US" sz="3200" b="1" dirty="0" smtClean="0"/>
                  <a:t>defined </a:t>
                </a:r>
                <a:r>
                  <a:rPr lang="en-US" sz="3200" b="1" dirty="0"/>
                  <a:t>by a </a:t>
                </a:r>
                <a:r>
                  <a:rPr lang="en-US" sz="3200" b="1" dirty="0" smtClean="0"/>
                  <a:t>function).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function is </a:t>
                </a:r>
                <a:r>
                  <a:rPr lang="en-US" sz="3200" b="1" dirty="0" smtClean="0"/>
                  <a:t>elementary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may be able to use calculus to </a:t>
                </a:r>
                <a:r>
                  <a:rPr lang="en-US" sz="3200" b="1" dirty="0" smtClean="0"/>
                  <a:t>find the </a:t>
                </a:r>
                <a:r>
                  <a:rPr lang="en-US" sz="3200" b="1" dirty="0"/>
                  <a:t>exact </a:t>
                </a:r>
                <a:r>
                  <a:rPr lang="en-US" sz="3200" b="1" dirty="0" smtClean="0"/>
                  <a:t>value of the definite integral.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7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70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Now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using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an </a:t>
                </a:r>
                <a:r>
                  <a:rPr lang="en-US" sz="3200" b="1" dirty="0" smtClean="0"/>
                  <a:t>approximation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this subinterval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have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3200" b="1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0798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9144000" cy="128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12836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14800"/>
                <a:ext cx="9144000" cy="136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13622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718638"/>
                <a:ext cx="9144000" cy="91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8638"/>
                <a:ext cx="9144000" cy="9107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6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Repeating this procedure on the </a:t>
                </a:r>
                <a:r>
                  <a:rPr lang="en-US" sz="3200" b="1" dirty="0"/>
                  <a:t>entire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leads to </a:t>
                </a:r>
                <a:r>
                  <a:rPr lang="en-US" sz="3200" b="1" dirty="0"/>
                  <a:t>the following theorem.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26627"/>
                <a:ext cx="9144000" cy="467897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 Rule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continuous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an even integer.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Rule </a:t>
                </a:r>
                <a:r>
                  <a:rPr lang="en-US" sz="3200" b="1" dirty="0" smtClean="0"/>
                  <a:t>for approximating the definite integral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6627"/>
                <a:ext cx="9144000" cy="4678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5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Observe that the coefficients in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Rule have the following </a:t>
                </a:r>
                <a:r>
                  <a:rPr lang="en-US" sz="3200" b="1" dirty="0" smtClean="0"/>
                  <a:t>pattern: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…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39783"/>
                <a:ext cx="9144000" cy="249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2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Approximation with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Rule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Use 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Rule to </a:t>
                </a:r>
                <a:r>
                  <a:rPr lang="en-US" sz="3200" b="1" dirty="0" smtClean="0"/>
                  <a:t>approximate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9783"/>
                <a:ext cx="9144000" cy="2499017"/>
              </a:xfrm>
              <a:prstGeom prst="rect">
                <a:avLst/>
              </a:prstGeom>
              <a:blipFill>
                <a:blip r:embed="rId3"/>
                <a:stretch>
                  <a:fillRect l="-1800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6460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Compare the results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46003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l="-1667" b="-13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8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Integration: Error Analysis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:r>
                  <a:rPr lang="en-US" sz="3200" b="1" dirty="0"/>
                  <a:t>you </a:t>
                </a:r>
                <a:r>
                  <a:rPr lang="en-US" sz="3200" b="1" dirty="0" smtClean="0"/>
                  <a:t>have to </a:t>
                </a:r>
                <a:r>
                  <a:rPr lang="en-US" sz="3200" b="1" dirty="0"/>
                  <a:t>use an approximation technique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important to know how accurate </a:t>
                </a:r>
                <a:r>
                  <a:rPr lang="en-US" sz="3200" b="1" dirty="0" smtClean="0"/>
                  <a:t>you can </a:t>
                </a:r>
                <a:r>
                  <a:rPr lang="en-US" sz="3200" b="1" dirty="0"/>
                  <a:t>expect the approximation to be.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>
                <a:blip r:embed="rId2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062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following </a:t>
                </a:r>
                <a:r>
                  <a:rPr lang="en-US" sz="3200" b="1" dirty="0" smtClean="0"/>
                  <a:t>theorem (which </a:t>
                </a:r>
                <a:r>
                  <a:rPr lang="en-US" sz="3200" b="1" dirty="0"/>
                  <a:t>is listed </a:t>
                </a:r>
                <a:r>
                  <a:rPr lang="en-US" sz="3200" b="1" dirty="0" smtClean="0"/>
                  <a:t>without proof) </a:t>
                </a:r>
                <a:r>
                  <a:rPr lang="en-US" sz="3200" b="1" dirty="0"/>
                  <a:t>gives the formulas for estimating the errors involved in the use of </a:t>
                </a:r>
                <a:r>
                  <a:rPr lang="en-US" sz="3200" b="1" dirty="0" smtClean="0"/>
                  <a:t>Simpson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Rule </a:t>
                </a:r>
                <a:r>
                  <a:rPr lang="en-US" sz="3200" b="1" dirty="0"/>
                  <a:t>and the Trapezoidal Rule.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6212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34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9142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Errors in Numerical Integration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has a continuous second derivative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then the </a:t>
                </a:r>
                <a:r>
                  <a:rPr lang="en-US" sz="3200" b="1" dirty="0" smtClean="0"/>
                  <a:t>error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 </a:t>
                </a:r>
                <a:r>
                  <a:rPr lang="en-US" sz="3200" b="1" dirty="0" smtClean="0"/>
                  <a:t>approximating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by </a:t>
                </a: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Trapezoidal Rule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′′(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91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0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9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can think </a:t>
                </a:r>
                <a:r>
                  <a:rPr lang="en-US" sz="3200" b="1" dirty="0"/>
                  <a:t>of the </a:t>
                </a:r>
                <a:r>
                  <a:rPr lang="en-US" sz="3200" b="1" dirty="0" smtClean="0"/>
                  <a:t>error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the difference </a:t>
                </a:r>
                <a:r>
                  <a:rPr lang="en-US" sz="3200" b="1" dirty="0" smtClean="0"/>
                  <a:t>between the exact value of the definite integral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an </a:t>
                </a:r>
                <a:r>
                  <a:rPr lang="en-US" sz="3200" b="1" dirty="0"/>
                  <a:t>approximation.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98146"/>
              </a:xfrm>
              <a:prstGeom prst="rect">
                <a:avLst/>
              </a:prstGeom>
              <a:blipFill>
                <a:blip r:embed="rId2"/>
                <a:stretch>
                  <a:fillRect l="-1667" r="-1667" b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9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1104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Errors in Numerical Integration</a:t>
                </a:r>
                <a:endParaRPr 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Moreover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has </a:t>
                </a:r>
                <a:r>
                  <a:rPr lang="en-US" sz="3200" b="1" dirty="0"/>
                  <a:t>a continuous fourth derivative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then the </a:t>
                </a:r>
                <a:r>
                  <a:rPr lang="en-US" sz="3200" b="1" dirty="0" smtClean="0"/>
                  <a:t>error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b="1" dirty="0" smtClean="0"/>
                  <a:t>in approximating the integral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by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Simpson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s Rule</a:t>
                </a:r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𝟖𝟎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11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𝐓𝐡𝐞𝐨𝐫𝐞𝐦𝐬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state that the errors </a:t>
                </a:r>
                <a:r>
                  <a:rPr lang="en-US" sz="3200" b="1" dirty="0"/>
                  <a:t>generated by the Trapezoidal </a:t>
                </a:r>
                <a:r>
                  <a:rPr lang="en-US" sz="3200" b="1" dirty="0" smtClean="0"/>
                  <a:t>and Simpson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 smtClean="0"/>
                  <a:t>s rules </a:t>
                </a:r>
                <a:r>
                  <a:rPr lang="en-US" sz="3200" b="1" dirty="0"/>
                  <a:t>have upper bounds dependent on the extreme values </a:t>
                </a:r>
                <a:r>
                  <a:rPr lang="en-US" sz="3200" b="1" dirty="0" smtClean="0"/>
                  <a:t>of the derivatives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in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60805"/>
                <a:ext cx="9144000" cy="3097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Furthermore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these errors can be made arbitrarily small </a:t>
                </a:r>
                <a:r>
                  <a:rPr lang="en-US" sz="3200" b="1" dirty="0" smtClean="0"/>
                  <a:t>by increasing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provided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b="1" dirty="0" smtClean="0"/>
                  <a:t>are </a:t>
                </a:r>
                <a:r>
                  <a:rPr lang="en-US" sz="3200" b="1" dirty="0"/>
                  <a:t>continuous and therefore bounded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0805"/>
                <a:ext cx="9144000" cy="3097195"/>
              </a:xfrm>
              <a:prstGeom prst="rect">
                <a:avLst/>
              </a:prstGeom>
              <a:blipFill>
                <a:blip r:embed="rId3"/>
                <a:stretch>
                  <a:fillRect l="-1667" r="-1667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202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The Approximate Error in the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Trapezoidal Rule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a value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such that the Trapezoidal Rule will approximate the value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with </a:t>
                </a:r>
                <a:r>
                  <a:rPr lang="en-US" sz="3200" b="1" dirty="0"/>
                  <a:t>an error that is less than or equal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298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0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4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42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0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Some elementary functions simply do not have antiderivatives that are </a:t>
            </a:r>
            <a:r>
              <a:rPr lang="en-US" sz="3200" b="1" dirty="0" smtClean="0"/>
              <a:t>elementary functions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2406"/>
                <a:ext cx="9144000" cy="358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there is no elementary function that has any of the </a:t>
                </a:r>
                <a:r>
                  <a:rPr lang="en-US" sz="3200" b="1" dirty="0" smtClean="0"/>
                  <a:t>following functions </a:t>
                </a:r>
                <a:r>
                  <a:rPr lang="en-US" sz="3200" b="1" dirty="0"/>
                  <a:t>as its </a:t>
                </a:r>
                <a:r>
                  <a:rPr lang="en-US" sz="3200" b="1" dirty="0" smtClean="0"/>
                  <a:t>derivative: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    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     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        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2406"/>
                <a:ext cx="9144000" cy="358399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2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num>
                                        <m:den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𝟑𝟑𝟑𝟑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𝟑𝟑𝟑𝟑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26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40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𝐀𝐝𝐚𝐩𝐭𝐢𝐯𝐞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𝐓𝐞𝐜𝐡𝐧𝐢𝐪𝐮𝐞𝐬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variation on the numerical integration methods described so far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𝐚𝐝𝐚𝐩𝐭𝐢𝐯𝐞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𝐪𝐮𝐚𝐝𝐫𝐚𝐭𝐮𝐫𝐞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 which the </a:t>
                </a:r>
                <a:r>
                  <a:rPr lang="en-US" sz="3200" b="1" dirty="0" smtClean="0"/>
                  <a:t>algorithm </a:t>
                </a:r>
                <a:r>
                  <a:rPr lang="en-US" sz="3200" b="1" dirty="0"/>
                  <a:t>detects areas where its approximation </a:t>
                </a:r>
                <a:r>
                  <a:rPr lang="en-US" sz="3200" b="1" dirty="0" smtClean="0"/>
                  <a:t>method may </a:t>
                </a:r>
                <a:r>
                  <a:rPr lang="en-US" sz="3200" b="1" dirty="0"/>
                  <a:t>produce large errors and </a:t>
                </a:r>
                <a:r>
                  <a:rPr lang="en-US" sz="3200" b="1" dirty="0" smtClean="0"/>
                  <a:t>refines </a:t>
                </a:r>
                <a:r>
                  <a:rPr lang="en-US" sz="3200" b="1" dirty="0"/>
                  <a:t>its method in those areas.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55312"/>
              </a:xfrm>
              <a:prstGeom prst="rect">
                <a:avLst/>
              </a:prstGeom>
              <a:blipFill>
                <a:blip r:embed="rId2"/>
                <a:stretch>
                  <a:fillRect l="-1667" r="-1667" b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2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look </a:t>
                </a:r>
                <a:r>
                  <a:rPr lang="en-US" sz="3200" b="1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" y="914400"/>
                <a:ext cx="44196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areas where the curve is close to straight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trapezoids approximate the curve very closely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914400"/>
                <a:ext cx="4419600" cy="3785652"/>
              </a:xfrm>
              <a:prstGeom prst="rect">
                <a:avLst/>
              </a:prstGeom>
              <a:blipFill>
                <a:blip r:embed="rId3"/>
                <a:stretch>
                  <a:fillRect l="-3448" r="-3448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181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areas where </a:t>
                </a:r>
                <a:r>
                  <a:rPr lang="en-US" sz="3200" b="1" dirty="0" smtClean="0"/>
                  <a:t>the curve </a:t>
                </a:r>
                <a:r>
                  <a:rPr lang="en-US" sz="3200" b="1" dirty="0"/>
                  <a:t>is bending sharply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trapezoids </a:t>
                </a:r>
                <a:r>
                  <a:rPr lang="en-US" sz="3200" b="1" dirty="0" smtClean="0"/>
                  <a:t>do not fit </a:t>
                </a:r>
                <a:r>
                  <a:rPr lang="en-US" sz="3200" b="1" dirty="0"/>
                  <a:t>as well.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1600"/>
                <a:ext cx="9144000" cy="1494255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913" y="1219200"/>
            <a:ext cx="43400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An algorithm of </a:t>
            </a:r>
            <a:r>
              <a:rPr lang="en-US" sz="3200" b="1" dirty="0"/>
              <a:t>adaptive quadrature looks for areas where the </a:t>
            </a:r>
            <a:r>
              <a:rPr lang="en-US" sz="3200" b="1" dirty="0" smtClean="0"/>
              <a:t>trapezoids do not fit </a:t>
            </a:r>
            <a:r>
              <a:rPr lang="en-US" sz="3200" b="1" dirty="0"/>
              <a:t>the curve well and uses more trapezoids in those areas.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𝐀𝐝𝐚𝐩𝐭𝐢𝐯𝐞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𝐌𝐢𝐝𝐩𝐨𝐢𝐧𝐭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 smtClean="0"/>
                  <a:t> algorithm uses the </a:t>
                </a:r>
                <a:r>
                  <a:rPr lang="en-US" sz="3200" b="1" dirty="0"/>
                  <a:t>trapezoid rule with adaptive quadrature.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When calculating the area of </a:t>
            </a:r>
            <a:r>
              <a:rPr lang="en-US" sz="3200" b="1" dirty="0" smtClean="0"/>
              <a:t>a slice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the </a:t>
            </a:r>
            <a:r>
              <a:rPr lang="en-US" sz="3200" b="1" dirty="0"/>
              <a:t>program </a:t>
            </a:r>
            <a:r>
              <a:rPr lang="en-US" sz="3200" b="1" dirty="0" smtClean="0"/>
              <a:t>uses </a:t>
            </a:r>
            <a:r>
              <a:rPr lang="en-US" sz="3200" b="1" dirty="0"/>
              <a:t>a single trapezoid to approximate its area.</a:t>
            </a:r>
          </a:p>
        </p:txBody>
      </p:sp>
    </p:spTree>
    <p:extLst>
      <p:ext uri="{BB962C8B-B14F-4D97-AF65-F5344CB8AC3E}">
        <p14:creationId xmlns:p14="http://schemas.microsoft.com/office/powerpoint/2010/main" val="41000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</a:t>
            </a:r>
            <a:r>
              <a:rPr lang="en-US" sz="3200" b="1" dirty="0" smtClean="0"/>
              <a:t>then breaks </a:t>
            </a:r>
            <a:r>
              <a:rPr lang="en-US" sz="3200" b="1" dirty="0"/>
              <a:t>the slice into two pieces and uses two smaller trapezoids to </a:t>
            </a:r>
            <a:r>
              <a:rPr lang="en-US" sz="3200" b="1" dirty="0" smtClean="0"/>
              <a:t>calculate their </a:t>
            </a:r>
            <a:r>
              <a:rPr lang="en-US" sz="3200" b="1" dirty="0"/>
              <a:t>areas.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90500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difference between the larger trapezoid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area and the </a:t>
                </a:r>
                <a:r>
                  <a:rPr lang="en-US" sz="3200" b="1" dirty="0" smtClean="0"/>
                  <a:t>sum of </a:t>
                </a:r>
                <a:r>
                  <a:rPr lang="en-US" sz="3200" b="1" dirty="0"/>
                  <a:t>the areas of the smaller trapezoids is more than a certain percentage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 program </a:t>
                </a:r>
                <a:r>
                  <a:rPr lang="en-US" sz="3200" b="1" dirty="0"/>
                  <a:t>divides the slice into two pieces and calculates the areas of the </a:t>
                </a:r>
                <a:r>
                  <a:rPr lang="en-US" sz="3200" b="1" dirty="0" smtClean="0"/>
                  <a:t>pieces in </a:t>
                </a:r>
                <a:r>
                  <a:rPr lang="en-US" sz="3200" b="1" dirty="0"/>
                  <a:t>the same </a:t>
                </a:r>
                <a:r>
                  <a:rPr lang="en-US" sz="3200" b="1" dirty="0" smtClean="0"/>
                  <a:t>way (in a recursive manner).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4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213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Develop </a:t>
                </a:r>
                <a:r>
                  <a:rPr lang="en-US" sz="3200" b="1" dirty="0"/>
                  <a:t>the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Adaptive_Midpoint_Integration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program </a:t>
                </a:r>
                <a:r>
                  <a:rPr lang="en-US" sz="3200" b="1" dirty="0" smtClean="0"/>
                  <a:t>to calculate the definite integral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</a:t>
                </a:r>
                <a:r>
                  <a:rPr lang="en-US" sz="3200" b="1" dirty="0"/>
                  <a:t>start with only </a:t>
                </a:r>
                <a:r>
                  <a:rPr lang="en-US" sz="3200" b="1" dirty="0" smtClean="0"/>
                  <a:t>two initial slices.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Estimate </a:t>
                </a:r>
                <a:r>
                  <a:rPr lang="en-US" sz="3200" b="1" dirty="0"/>
                  <a:t>the area under the curve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𝟎𝟑𝟓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3200" b="1" dirty="0"/>
                  <a:t>error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13945"/>
              </a:xfrm>
              <a:prstGeom prst="rect">
                <a:avLst/>
              </a:prstGeom>
              <a:blipFill>
                <a:blip r:embed="rId2"/>
                <a:stretch>
                  <a:fillRect l="-1667" r="-1667" b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959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𝟒𝟏𝟗𝟓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𝟒𝟏𝟗𝟓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59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267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you use </a:t>
                </a:r>
                <a:r>
                  <a:rPr lang="en-US" sz="3200" b="1" dirty="0" smtClean="0"/>
                  <a:t>the Trapezoid Rule algorithm </a:t>
                </a:r>
                <a:r>
                  <a:rPr lang="en-US" sz="3200" b="1" dirty="0"/>
                  <a:t>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sz="3200" b="1" dirty="0"/>
                  <a:t> slices of uniform width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 smtClean="0"/>
                  <a:t>algorithm will have </a:t>
                </a:r>
                <a:r>
                  <a:rPr lang="en-US" sz="3200" b="1" dirty="0"/>
                  <a:t>an </a:t>
                </a:r>
                <a:r>
                  <a:rPr lang="en-US" sz="3200" b="1" dirty="0" smtClean="0"/>
                  <a:t>error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𝟎𝟕𝟐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%,</m:t>
                    </m:r>
                  </m:oMath>
                </a14:m>
                <a:r>
                  <a:rPr lang="en-US" sz="3200" b="1" dirty="0"/>
                  <a:t> roughly twice as much as that produced by the adaptive </a:t>
                </a:r>
                <a:r>
                  <a:rPr lang="en-US" sz="3200" b="1" dirty="0" smtClean="0"/>
                  <a:t>algorithm.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two </a:t>
                </a:r>
                <a:r>
                  <a:rPr lang="en-US" sz="3200" b="1" dirty="0" smtClean="0"/>
                  <a:t>algorithms </a:t>
                </a:r>
                <a:r>
                  <a:rPr lang="en-US" sz="3200" b="1" dirty="0"/>
                  <a:t>use the same number of slices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but the adaptive algorithm </a:t>
                </a:r>
                <a:r>
                  <a:rPr lang="en-US" sz="3200" b="1" dirty="0" smtClean="0"/>
                  <a:t>positions </a:t>
                </a:r>
                <a:r>
                  <a:rPr lang="en-US" sz="3200" b="1" dirty="0"/>
                  <a:t>them more effectively.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17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𝐀𝐝𝐚𝐩𝐭𝐢𝐯𝐞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𝐓𝐫𝐚𝐩𝐞𝐳𝐨𝐢𝐝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 smtClean="0"/>
                  <a:t> algorithm </a:t>
                </a:r>
                <a:r>
                  <a:rPr lang="en-US" sz="3200" b="1" dirty="0"/>
                  <a:t>uses a different </a:t>
                </a:r>
                <a:r>
                  <a:rPr lang="en-US" sz="3200" b="1" dirty="0" smtClean="0"/>
                  <a:t>method to </a:t>
                </a:r>
                <a:r>
                  <a:rPr lang="en-US" sz="3200" b="1" dirty="0"/>
                  <a:t>decide when to break a slice into </a:t>
                </a:r>
                <a:r>
                  <a:rPr lang="en-US" sz="3200" b="1" dirty="0" smtClean="0"/>
                  <a:t>sub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slices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81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calculates the second </a:t>
                </a:r>
                <a:r>
                  <a:rPr lang="en-US" sz="3200" b="1" dirty="0" smtClean="0"/>
                  <a:t>derivative of </a:t>
                </a:r>
                <a:r>
                  <a:rPr lang="en-US" sz="3200" b="1" dirty="0"/>
                  <a:t>the function at the </a:t>
                </a:r>
                <a:r>
                  <a:rPr lang="en-US" sz="3200" b="1" dirty="0" smtClean="0"/>
                  <a:t>slice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 smtClean="0"/>
                  <a:t>s </a:t>
                </a:r>
                <a:r>
                  <a:rPr lang="en-US" sz="3200" b="1" dirty="0"/>
                  <a:t>starting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value and divides the interval into </a:t>
                </a:r>
                <a:r>
                  <a:rPr lang="en-US" sz="3200" b="1" dirty="0" smtClean="0"/>
                  <a:t>one slice </a:t>
                </a:r>
                <a:r>
                  <a:rPr lang="en-US" sz="3200" b="1" dirty="0"/>
                  <a:t>plus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per second derivative value.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817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if the second </a:t>
                </a:r>
                <a:r>
                  <a:rPr lang="en-US" sz="3200" b="1" dirty="0" smtClean="0"/>
                  <a:t>derivative is approximately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program divides the slice into three pieces. (The formula for the </a:t>
                </a:r>
                <a:r>
                  <a:rPr lang="en-US" sz="3200" b="1" dirty="0" smtClean="0"/>
                  <a:t>number of </a:t>
                </a:r>
                <a:r>
                  <a:rPr lang="en-US" sz="3200" b="1" dirty="0"/>
                  <a:t>slices was chosen somewhat arbitrarily</a:t>
                </a:r>
                <a:r>
                  <a:rPr lang="en-US" sz="3200" b="1" dirty="0" smtClean="0"/>
                  <a:t>.)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1956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A </a:t>
            </a:r>
            <a:r>
              <a:rPr lang="en-US" sz="3200" b="1" dirty="0"/>
              <a:t>function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/>
              <a:t>s derivative tells you </a:t>
            </a:r>
            <a:r>
              <a:rPr lang="en-US" sz="3200" b="1" dirty="0" smtClean="0"/>
              <a:t>its slope </a:t>
            </a:r>
            <a:r>
              <a:rPr lang="en-US" sz="3200" b="1" dirty="0"/>
              <a:t>at any given point.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287545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Its second derivative tells you the slope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/>
              <a:t>s rate of </a:t>
            </a:r>
            <a:r>
              <a:rPr lang="en-US" sz="3200" b="1" dirty="0" smtClean="0"/>
              <a:t>change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or </a:t>
            </a:r>
            <a:r>
              <a:rPr lang="en-US" sz="3200" b="1" dirty="0"/>
              <a:t>how fast the curve is bending.</a:t>
            </a:r>
          </a:p>
        </p:txBody>
      </p:sp>
    </p:spTree>
    <p:extLst>
      <p:ext uri="{BB962C8B-B14F-4D97-AF65-F5344CB8AC3E}">
        <p14:creationId xmlns:p14="http://schemas.microsoft.com/office/powerpoint/2010/main" val="181292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you need to evaluate a definite integral involving a function whose </a:t>
                </a:r>
                <a:r>
                  <a:rPr lang="en-US" sz="3200" b="1" dirty="0" smtClean="0"/>
                  <a:t>antiderivative cannot </a:t>
                </a:r>
                <a:r>
                  <a:rPr lang="en-US" sz="3200" b="1" dirty="0"/>
                  <a:t>be found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while the Fundamental Theorem of Calculus is still true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it cannot </a:t>
                </a:r>
                <a:r>
                  <a:rPr lang="en-US" sz="3200" b="1" dirty="0"/>
                  <a:t>be easily applied.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</a:t>
                </a:r>
                <a:r>
                  <a:rPr lang="en-US" sz="3200" b="1" dirty="0" smtClean="0"/>
                  <a:t>much easier </a:t>
                </a:r>
                <a:r>
                  <a:rPr lang="en-US" sz="3200" b="1" dirty="0"/>
                  <a:t>to resort to an </a:t>
                </a:r>
                <a:r>
                  <a:rPr lang="en-US" sz="3200" b="1" dirty="0" smtClean="0"/>
                  <a:t>approximation technique (three such </a:t>
                </a:r>
                <a:r>
                  <a:rPr lang="en-US" sz="3200" b="1" dirty="0"/>
                  <a:t>techniques are </a:t>
                </a:r>
                <a:r>
                  <a:rPr lang="en-US" sz="3200" b="1" dirty="0" smtClean="0"/>
                  <a:t>to be described </a:t>
                </a:r>
                <a:r>
                  <a:rPr lang="en-US" sz="3200" b="1" dirty="0"/>
                  <a:t>in this </a:t>
                </a:r>
                <a:r>
                  <a:rPr lang="en-US" sz="3200" b="1" dirty="0" smtClean="0"/>
                  <a:t>lecture).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8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A higher second derivative means that the curve is bending relatively tightly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so the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Adaptive_Trapezoid_Integration</a:t>
            </a:r>
            <a:r>
              <a:rPr lang="en-US" sz="3200" b="1" dirty="0"/>
              <a:t> </a:t>
            </a:r>
            <a:r>
              <a:rPr lang="en-US" sz="3200" b="1" dirty="0" smtClean="0"/>
              <a:t>algorithm </a:t>
            </a:r>
            <a:r>
              <a:rPr lang="en-US" sz="3200" b="1" dirty="0"/>
              <a:t>uses more slices.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8814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Of course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this technique </a:t>
            </a:r>
            <a:r>
              <a:rPr lang="en-US" sz="3200" b="1" dirty="0" smtClean="0"/>
              <a:t>will not </a:t>
            </a:r>
            <a:r>
              <a:rPr lang="en-US" sz="3200" b="1" dirty="0"/>
              <a:t>work if you </a:t>
            </a:r>
            <a:r>
              <a:rPr lang="en-US" sz="3200" b="1" dirty="0" smtClean="0"/>
              <a:t>cannot </a:t>
            </a:r>
            <a:r>
              <a:rPr lang="en-US" sz="3200" b="1" dirty="0"/>
              <a:t>calculate the curve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/>
              <a:t>s </a:t>
            </a:r>
            <a:r>
              <a:rPr lang="en-US" sz="3200" b="1" dirty="0" smtClean="0"/>
              <a:t>second derivative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60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Implications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Adaptive techniques are useful in many algorithms because they can </a:t>
            </a:r>
            <a:r>
              <a:rPr lang="en-US" sz="3200" b="1" dirty="0" smtClean="0"/>
              <a:t>produce better </a:t>
            </a:r>
            <a:r>
              <a:rPr lang="en-US" sz="3200" b="1" dirty="0"/>
              <a:t>results without wasting effort in areas where it </a:t>
            </a:r>
            <a:r>
              <a:rPr lang="en-US" sz="3200" b="1" dirty="0" smtClean="0"/>
              <a:t>is not </a:t>
            </a:r>
            <a:r>
              <a:rPr lang="en-US" sz="3200" b="1" dirty="0"/>
              <a:t>needed.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𝐀𝐝𝐚𝐩𝐭𝐢𝐯𝐞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𝐆𝐫𝐢𝐝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 smtClean="0"/>
                  <a:t> algorithm described below </a:t>
                </a:r>
                <a:r>
                  <a:rPr lang="en-US" sz="3200" b="1" dirty="0"/>
                  <a:t>uses adaptive </a:t>
                </a:r>
                <a:r>
                  <a:rPr lang="en-US" sz="3200" b="1" dirty="0" smtClean="0"/>
                  <a:t>techniques to </a:t>
                </a:r>
                <a:r>
                  <a:rPr lang="en-US" sz="3200" b="1" dirty="0"/>
                  <a:t>estimate the area in </a:t>
                </a:r>
                <a:r>
                  <a:rPr lang="en-US" sz="3200" b="1" dirty="0" smtClean="0"/>
                  <a:t>a </a:t>
                </a:r>
                <a:r>
                  <a:rPr lang="en-US" sz="3200" b="1" dirty="0"/>
                  <a:t>shaded region.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51054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this </a:t>
                </a:r>
                <a:r>
                  <a:rPr lang="en-US" sz="3200" b="1" dirty="0"/>
                  <a:t>region includes the union </a:t>
                </a:r>
                <a:r>
                  <a:rPr lang="en-US" sz="3200" b="1" dirty="0" smtClean="0"/>
                  <a:t>of vertical </a:t>
                </a:r>
                <a:r>
                  <a:rPr lang="en-US" sz="3200" b="1" dirty="0"/>
                  <a:t>and horizontal ellipses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minus the areas covered by the three </a:t>
                </a:r>
                <a:r>
                  <a:rPr lang="en-US" sz="3200" b="1" dirty="0" smtClean="0"/>
                  <a:t>circles inside </a:t>
                </a:r>
                <a:r>
                  <a:rPr lang="en-US" sz="3200" b="1" dirty="0"/>
                  <a:t>the ellipses.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105400" cy="4524315"/>
              </a:xfrm>
              <a:prstGeom prst="rect">
                <a:avLst/>
              </a:prstGeom>
              <a:blipFill>
                <a:blip r:embed="rId2"/>
                <a:stretch>
                  <a:fillRect l="-2983" r="-286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</a:t>
            </a:r>
            <a:r>
              <a:rPr lang="en-US" sz="3200" b="1" dirty="0" smtClean="0"/>
              <a:t>algorithm </a:t>
            </a:r>
            <a:r>
              <a:rPr lang="en-US" sz="3200" b="1" dirty="0"/>
              <a:t>divides the whole image into a single box and </a:t>
            </a:r>
            <a:r>
              <a:rPr lang="en-US" sz="3200" b="1" dirty="0" smtClean="0"/>
              <a:t>defines </a:t>
            </a:r>
            <a:r>
              <a:rPr lang="en-US" sz="3200" b="1" dirty="0"/>
              <a:t>a grid </a:t>
            </a:r>
            <a:r>
              <a:rPr lang="en-US" sz="3200" b="1" dirty="0" smtClean="0"/>
              <a:t>of points </a:t>
            </a:r>
            <a:r>
              <a:rPr lang="en-US" sz="3200" b="1" dirty="0"/>
              <a:t>inside the box.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-1"/>
            <a:ext cx="4038600" cy="39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algorithm </a:t>
                </a:r>
                <a:r>
                  <a:rPr lang="en-US" sz="3200" b="1" dirty="0"/>
                  <a:t>uses a grid with four rows </a:t>
                </a:r>
                <a:r>
                  <a:rPr lang="en-US" sz="3200" b="1" dirty="0" smtClean="0"/>
                  <a:t>and columns </a:t>
                </a:r>
                <a:r>
                  <a:rPr lang="en-US" sz="3200" b="1" dirty="0"/>
                  <a:t>of points.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each point in the grid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algorithm determines </a:t>
                </a:r>
                <a:r>
                  <a:rPr lang="en-US" sz="3200" b="1" dirty="0" smtClean="0"/>
                  <a:t>whether the </a:t>
                </a:r>
                <a:r>
                  <a:rPr lang="en-US" sz="3200" b="1" dirty="0"/>
                  <a:t>point lies inside or outside the shaded region.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blipFill>
                <a:blip r:embed="rId2"/>
                <a:stretch>
                  <a:fillRect l="-1667" r="-1667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168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If none of the points in the box lies within the </a:t>
            </a:r>
            <a:r>
              <a:rPr lang="en-US" sz="3200" b="1" dirty="0" smtClean="0"/>
              <a:t>shaded region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algorithm </a:t>
            </a:r>
            <a:r>
              <a:rPr lang="en-US" sz="3200" b="1" dirty="0" smtClean="0"/>
              <a:t>assumes </a:t>
            </a:r>
            <a:r>
              <a:rPr lang="en-US" sz="3200" b="1" dirty="0"/>
              <a:t>the box is not inside the region and ignores it.</a:t>
            </a:r>
          </a:p>
        </p:txBody>
      </p:sp>
    </p:spTree>
    <p:extLst>
      <p:ext uri="{BB962C8B-B14F-4D97-AF65-F5344CB8AC3E}">
        <p14:creationId xmlns:p14="http://schemas.microsoft.com/office/powerpoint/2010/main" val="238883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78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If every point in the box lies inside the shaded </a:t>
            </a:r>
            <a:r>
              <a:rPr lang="en-US" sz="3000" b="1" dirty="0" smtClean="0"/>
              <a:t>region</a:t>
            </a:r>
            <a:r>
              <a:rPr lang="en-US" sz="3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000" b="1" dirty="0" smtClean="0"/>
              <a:t> the </a:t>
            </a:r>
            <a:r>
              <a:rPr lang="en-US" sz="3000" b="1" dirty="0"/>
              <a:t>algorithm </a:t>
            </a:r>
            <a:r>
              <a:rPr lang="en-US" sz="3000" b="1" dirty="0" smtClean="0"/>
              <a:t>considers the </a:t>
            </a:r>
            <a:r>
              <a:rPr lang="en-US" sz="3000" b="1" dirty="0"/>
              <a:t>box to lie completely within the region and adds the box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000" b="1" dirty="0"/>
              <a:t>s area to </a:t>
            </a:r>
            <a:r>
              <a:rPr lang="en-US" sz="3000" b="1" dirty="0" smtClean="0"/>
              <a:t>the region</a:t>
            </a:r>
            <a:r>
              <a:rPr lang="en-US" sz="3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000" b="1" dirty="0" smtClean="0"/>
              <a:t>s </a:t>
            </a:r>
            <a:r>
              <a:rPr lang="en-US" sz="3000" b="1" dirty="0"/>
              <a:t>estimated area.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072348"/>
            <a:ext cx="9144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If some of the points in the box lie inside the shaded region and some </a:t>
            </a:r>
            <a:r>
              <a:rPr lang="en-US" sz="3000" b="1" dirty="0" smtClean="0"/>
              <a:t>lie outside </a:t>
            </a:r>
            <a:r>
              <a:rPr lang="en-US" sz="3000" b="1" dirty="0"/>
              <a:t>the region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000" b="1" dirty="0"/>
              <a:t> the </a:t>
            </a:r>
            <a:r>
              <a:rPr lang="en-US" sz="3000" b="1" dirty="0" smtClean="0"/>
              <a:t>algorithm </a:t>
            </a:r>
            <a:r>
              <a:rPr lang="en-US" sz="3000" b="1" dirty="0"/>
              <a:t>subdivides the box into smaller boxes and </a:t>
            </a:r>
            <a:r>
              <a:rPr lang="en-US" sz="3000" b="1" dirty="0" smtClean="0"/>
              <a:t>uses the </a:t>
            </a:r>
            <a:r>
              <a:rPr lang="en-US" sz="3000" b="1" dirty="0"/>
              <a:t>same technique to calculate the smaller boxes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000" b="1" dirty="0"/>
              <a:t> areas.</a:t>
            </a:r>
          </a:p>
        </p:txBody>
      </p:sp>
    </p:spTree>
    <p:extLst>
      <p:ext uri="{BB962C8B-B14F-4D97-AF65-F5344CB8AC3E}">
        <p14:creationId xmlns:p14="http://schemas.microsoft.com/office/powerpoint/2010/main" val="23231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𝐌𝐨𝐧𝐭𝐞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𝐂𝐚𝐫𝐥𝐨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𝐢𝐧𝐭𝐞𝐠𝐫𝐚𝐭𝐢𝐨𝐧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 smtClean="0"/>
                  <a:t>is a </a:t>
                </a:r>
                <a:r>
                  <a:rPr lang="en-US" sz="3200" b="1" dirty="0"/>
                  <a:t>form of numeric integration in which the </a:t>
                </a:r>
                <a:r>
                  <a:rPr lang="en-US" sz="3200" b="1" dirty="0" smtClean="0"/>
                  <a:t>program generates </a:t>
                </a:r>
                <a:r>
                  <a:rPr lang="en-US" sz="3200" b="1" dirty="0"/>
                  <a:t>a series of pseudorandom points uniformly within an area and </a:t>
                </a:r>
                <a:r>
                  <a:rPr lang="en-US" sz="3200" b="1" dirty="0" smtClean="0"/>
                  <a:t>determines whether </a:t>
                </a:r>
                <a:r>
                  <a:rPr lang="en-US" sz="3200" b="1" dirty="0"/>
                  <a:t>each point lies within the target region.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091681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When it has </a:t>
            </a:r>
            <a:r>
              <a:rPr lang="en-US" sz="3200" b="1" dirty="0" smtClean="0"/>
              <a:t>finished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the </a:t>
            </a:r>
            <a:r>
              <a:rPr lang="en-US" sz="3200" b="1" dirty="0"/>
              <a:t>program uses the percentage of the points that were inside the region </a:t>
            </a:r>
            <a:r>
              <a:rPr lang="en-US" sz="3200" b="1" dirty="0" smtClean="0"/>
              <a:t>to estimate </a:t>
            </a:r>
            <a:r>
              <a:rPr lang="en-US" sz="3200" b="1" dirty="0"/>
              <a:t>the region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/>
              <a:t>s total area.</a:t>
            </a:r>
          </a:p>
        </p:txBody>
      </p:sp>
    </p:spTree>
    <p:extLst>
      <p:ext uri="{BB962C8B-B14F-4D97-AF65-F5344CB8AC3E}">
        <p14:creationId xmlns:p14="http://schemas.microsoft.com/office/powerpoint/2010/main" val="8331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suppose the area within which the points are generated is </a:t>
                </a:r>
                <a:r>
                  <a:rPr lang="en-US" sz="3200" b="1" dirty="0" smtClean="0"/>
                  <a:t>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/>
                  <a:t> square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 it has an area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𝟒𝟎𝟎</m:t>
                    </m:r>
                  </m:oMath>
                </a14:m>
                <a:r>
                  <a:rPr lang="en-US" sz="3200" b="1" dirty="0"/>
                  <a:t> square units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𝟑𝟕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b="1" dirty="0"/>
                  <a:t> of the </a:t>
                </a:r>
                <a:r>
                  <a:rPr lang="en-US" sz="3200" b="1" dirty="0" smtClean="0"/>
                  <a:t>pseudorandom points </a:t>
                </a:r>
                <a:r>
                  <a:rPr lang="en-US" sz="3200" b="1" dirty="0"/>
                  <a:t>are within the region.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429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region has an area of roughly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𝟑𝟕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𝟏𝟒𝟖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square </a:t>
                </a:r>
                <a:r>
                  <a:rPr lang="en-US" sz="3200" b="1" dirty="0"/>
                  <a:t>units.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Monte Carlo integration</a:t>
            </a:r>
            <a:r>
              <a:rPr lang="en-US" sz="3200" b="1" dirty="0"/>
              <a:t> generally is more prone to error than more </a:t>
            </a:r>
            <a:r>
              <a:rPr lang="en-US" sz="3200" b="1" dirty="0" smtClean="0"/>
              <a:t>methodical approaches </a:t>
            </a:r>
            <a:r>
              <a:rPr lang="en-US" sz="3200" b="1" dirty="0"/>
              <a:t>such as trapezoid integration and adaptive integration.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718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But sometimes </a:t>
            </a:r>
            <a:r>
              <a:rPr lang="en-US" sz="3200" b="1" dirty="0"/>
              <a:t>it is easier because it </a:t>
            </a:r>
            <a:r>
              <a:rPr lang="en-US" sz="3200" b="1" dirty="0" smtClean="0"/>
              <a:t>does not </a:t>
            </a:r>
            <a:r>
              <a:rPr lang="en-US" sz="3200" b="1" dirty="0"/>
              <a:t>require you to know much about </a:t>
            </a:r>
            <a:r>
              <a:rPr lang="en-US" sz="3200" b="1" dirty="0" smtClean="0"/>
              <a:t>the nature </a:t>
            </a:r>
            <a:r>
              <a:rPr lang="en-US" sz="3200" b="1" dirty="0"/>
              <a:t>of the shape </a:t>
            </a:r>
            <a:r>
              <a:rPr lang="en-US" sz="3200" b="1" dirty="0" smtClean="0"/>
              <a:t>you are </a:t>
            </a:r>
            <a:r>
              <a:rPr lang="en-US" sz="3200" b="1" dirty="0"/>
              <a:t>measuring.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You </a:t>
            </a:r>
            <a:r>
              <a:rPr lang="en-US" sz="3200" b="1" dirty="0" smtClean="0"/>
              <a:t>just </a:t>
            </a:r>
            <a:r>
              <a:rPr lang="en-US" sz="3200" b="1" dirty="0"/>
              <a:t>throw points at the </a:t>
            </a:r>
            <a:r>
              <a:rPr lang="en-US" sz="3200" b="1" dirty="0" smtClean="0"/>
              <a:t>shape and </a:t>
            </a:r>
            <a:r>
              <a:rPr lang="en-US" sz="3200" b="1" dirty="0"/>
              <a:t>see how many hit it.</a:t>
            </a:r>
          </a:p>
        </p:txBody>
      </p:sp>
    </p:spTree>
    <p:extLst>
      <p:ext uri="{BB962C8B-B14F-4D97-AF65-F5344CB8AC3E}">
        <p14:creationId xmlns:p14="http://schemas.microsoft.com/office/powerpoint/2010/main" val="13331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: </a:t>
                </a:r>
                <a:r>
                  <a:rPr lang="en-US" sz="3200" b="1" dirty="0"/>
                  <a:t>Points inside the shaded region are black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points outside the region are gray.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44" y="1677412"/>
            <a:ext cx="4464856" cy="4418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77412"/>
            <a:ext cx="441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More </a:t>
            </a:r>
            <a:r>
              <a:rPr lang="en-US" sz="3200" b="1" dirty="0" smtClean="0"/>
              <a:t>generally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using pseudorandom values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you </a:t>
            </a:r>
            <a:r>
              <a:rPr lang="en-US" sz="3200" b="1" dirty="0"/>
              <a:t>can use similar techniques to solve many problems.</a:t>
            </a:r>
          </a:p>
        </p:txBody>
      </p:sp>
    </p:spTree>
    <p:extLst>
      <p:ext uri="{BB962C8B-B14F-4D97-AF65-F5344CB8AC3E}">
        <p14:creationId xmlns:p14="http://schemas.microsoft.com/office/powerpoint/2010/main" val="394852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3048000"/>
            <a:ext cx="9144000" cy="6749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4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Another complication is when the </a:t>
                </a:r>
                <a:r>
                  <a:rPr lang="en-US" sz="3200" b="1" dirty="0"/>
                  <a:t>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equation </a:t>
                </a:r>
                <a:r>
                  <a:rPr lang="en-US" sz="3200" b="1" dirty="0" smtClean="0"/>
                  <a:t>is too </a:t>
                </a:r>
                <a:r>
                  <a:rPr lang="en-US" sz="3200" b="1" dirty="0"/>
                  <a:t>complex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you have data </a:t>
                </a:r>
                <a:r>
                  <a:rPr lang="en-US" sz="3200" b="1" dirty="0" smtClean="0"/>
                  <a:t>generated by </a:t>
                </a:r>
                <a:r>
                  <a:rPr lang="en-US" sz="3200" b="1" dirty="0"/>
                  <a:t>some physical process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so you </a:t>
                </a:r>
                <a:r>
                  <a:rPr lang="en-US" sz="3200" b="1" dirty="0" smtClean="0"/>
                  <a:t>do not </a:t>
                </a:r>
                <a:r>
                  <a:rPr lang="en-US" sz="3200" b="1" dirty="0"/>
                  <a:t>know the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equation.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3014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:r>
                  <a:rPr lang="en-US" sz="3200" b="1" dirty="0" smtClean="0"/>
                  <a:t>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again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</a:t>
                </a:r>
                <a:r>
                  <a:rPr lang="en-US" sz="3200" b="1" dirty="0" smtClean="0"/>
                  <a:t>cannot </a:t>
                </a:r>
                <a:r>
                  <a:rPr lang="en-US" sz="3200" b="1" dirty="0"/>
                  <a:t>use calculus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but you can use numerical integration.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30145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982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There are several ways to perform numerical integration.</a:t>
            </a:r>
          </a:p>
        </p:txBody>
      </p:sp>
    </p:spTree>
    <p:extLst>
      <p:ext uri="{BB962C8B-B14F-4D97-AF65-F5344CB8AC3E}">
        <p14:creationId xmlns:p14="http://schemas.microsoft.com/office/powerpoint/2010/main" val="12868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most </a:t>
                </a:r>
                <a:r>
                  <a:rPr lang="en-US" sz="3200" b="1" dirty="0" smtClean="0"/>
                  <a:t>straightforward uses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𝐍𝐞𝐰𝐭𝐨𝐧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𝐂𝐨𝐭𝐞𝐬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formulas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use a series of polynomials </a:t>
                </a:r>
                <a:r>
                  <a:rPr lang="en-US" sz="3200" b="1" dirty="0" smtClean="0"/>
                  <a:t>to approximate </a:t>
                </a:r>
                <a:r>
                  <a:rPr lang="en-US" sz="3200" b="1" dirty="0"/>
                  <a:t>the function.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339052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two most basic kinds of Newton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Cotes formulas are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𝐫𝐞𝐜𝐭𝐚𝐧𝐠𝐥𝐞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𝐫𝐮𝐥𝐞</m:t>
                    </m:r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𝐭𝐫𝐚𝐩𝐞𝐳𝐨𝐢𝐝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𝐫𝐮𝐥𝐞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9052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Another example of a Newton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Cotes formula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𝐒𝐢𝐦𝐩𝐬𝐨𝐧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𝐫𝐮𝐥𝐞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</a:t>
                </a:r>
                <a:r>
                  <a:rPr lang="en-US" sz="3200" b="1" dirty="0" smtClean="0"/>
                  <a:t>uses polynomials </a:t>
                </a:r>
                <a:r>
                  <a:rPr lang="en-US" sz="3200" b="1" dirty="0"/>
                  <a:t>of degree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to approximate the curve.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Other methods use </a:t>
            </a:r>
            <a:r>
              <a:rPr lang="en-US" sz="3200" b="1" dirty="0" smtClean="0"/>
              <a:t>polynomials of </a:t>
            </a:r>
            <a:r>
              <a:rPr lang="en-US" sz="3200" b="1" dirty="0"/>
              <a:t>even higher degree to make better approximations of the curve.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95396"/>
            <a:ext cx="4724400" cy="5162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67548"/>
                <a:ext cx="40386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One way to approximate a definite integral is to use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𝐭𝐫𝐚𝐩𝐞𝐳𝐨𝐢𝐝𝐬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7548"/>
                <a:ext cx="4038600" cy="3785652"/>
              </a:xfrm>
              <a:prstGeom prst="rect">
                <a:avLst/>
              </a:prstGeom>
              <a:blipFill>
                <a:blip r:embed="rId3"/>
                <a:stretch>
                  <a:fillRect l="-3771" r="-5279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9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684485"/>
                <a:ext cx="9144000" cy="417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definite </a:t>
                </a:r>
                <a:r>
                  <a:rPr lang="en-US" sz="3200" b="1" dirty="0" smtClean="0"/>
                  <a:t>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represents the area of the region bounded by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from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4485"/>
                <a:ext cx="9144000" cy="4173515"/>
              </a:xfrm>
              <a:prstGeom prst="rect">
                <a:avLst/>
              </a:prstGeom>
              <a:blipFill>
                <a:blip r:embed="rId2"/>
                <a:stretch>
                  <a:fillRect l="-1667" r="-1667" b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the development of this method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assume that </a:t>
                </a:r>
                <a:r>
                  <a:rPr lang="en-US" sz="3200" b="1" dirty="0" smtClean="0"/>
                  <a:t>the integrand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continuous </a:t>
                </a:r>
                <a:r>
                  <a:rPr lang="en-US" sz="3200" b="1" dirty="0" smtClean="0"/>
                  <a:t>and positive </a:t>
                </a:r>
                <a:r>
                  <a:rPr lang="en-US" sz="3200" b="1" dirty="0"/>
                  <a:t>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1426</TotalTime>
  <Words>2060</Words>
  <Application>Microsoft Office PowerPoint</Application>
  <PresentationFormat>On-screen Show (4:3)</PresentationFormat>
  <Paragraphs>203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82</cp:revision>
  <dcterms:created xsi:type="dcterms:W3CDTF">2006-08-16T00:00:00Z</dcterms:created>
  <dcterms:modified xsi:type="dcterms:W3CDTF">2021-03-10T06:40:31Z</dcterms:modified>
</cp:coreProperties>
</file>